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B2763-48E0-4628-A5C2-2E9684C08DB1}" type="datetimeFigureOut">
              <a:rPr lang="it-IT" smtClean="0"/>
              <a:pPr/>
              <a:t>25/04/2017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CBCFAC-9F6F-40C0-BD2A-03F4D77CCEC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it/url?sa=i&amp;rct=j&amp;q=&amp;esrc=s&amp;source=images&amp;cd=&amp;cad=rja&amp;uact=8&amp;ved=0ahUKEwjb8NjZtaPRAhUBoBQKHWEYBfkQjRwIBw&amp;url=http://www.viaggierelax.it/viaggi/index.php?option=com_content&amp;view=article&amp;id=820:polinesia-francese&amp;catid=11:oceania&amp;Itemid=53&amp;psig=AFQjCNGaijRWyrPTnqnbcqs0V8yWnnJg0g&amp;ust=1483445065801900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pesci_tropical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3471">
            <a:off x="166333" y="2622009"/>
            <a:ext cx="2694136" cy="205185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084168" y="908720"/>
            <a:ext cx="30598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</a:t>
            </a:r>
            <a:r>
              <a:rPr lang="it-IT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Polynésie</a:t>
            </a:r>
            <a:r>
              <a:rPr lang="it-IT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Française</a:t>
            </a:r>
            <a:endParaRPr lang="it-IT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Immagine 7" descr="polinesia-franc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284984"/>
            <a:ext cx="3059832" cy="3573016"/>
          </a:xfrm>
          <a:prstGeom prst="rect">
            <a:avLst/>
          </a:prstGeom>
        </p:spPr>
      </p:pic>
      <p:pic>
        <p:nvPicPr>
          <p:cNvPr id="13" name="Immagine 12" descr="38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77927">
            <a:off x="115493" y="4641499"/>
            <a:ext cx="2755829" cy="2055487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059832" y="980728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 smtClean="0"/>
          </a:p>
          <a:p>
            <a:pPr algn="ctr"/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Guide de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voyage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Polynésien</a:t>
            </a: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Risultati immagini per air tahiti simbolo blu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3284984"/>
            <a:ext cx="2736304" cy="824111"/>
          </a:xfrm>
          <a:prstGeom prst="rect">
            <a:avLst/>
          </a:prstGeom>
          <a:noFill/>
        </p:spPr>
      </p:pic>
      <p:pic>
        <p:nvPicPr>
          <p:cNvPr id="2052" name="Picture 4" descr="http://gds.it.cdn-immedia.net/2015/07/Polinesia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05083">
            <a:off x="65514" y="688378"/>
            <a:ext cx="2710193" cy="1805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bora-bora.jpg"/>
          <p:cNvPicPr>
            <a:picLocks noChangeAspect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>
          <a:xfrm>
            <a:off x="0" y="0"/>
            <a:ext cx="9144000" cy="6843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CasellaDiTesto 19"/>
          <p:cNvSpPr txBox="1"/>
          <p:nvPr/>
        </p:nvSpPr>
        <p:spPr>
          <a:xfrm>
            <a:off x="0" y="116632"/>
            <a:ext cx="3059832" cy="699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Arial Black" pitchFamily="34" charset="0"/>
              </a:rPr>
              <a:t>Situation </a:t>
            </a:r>
            <a:r>
              <a:rPr lang="it-IT" dirty="0" err="1" smtClean="0">
                <a:solidFill>
                  <a:schemeClr val="bg1"/>
                </a:solidFill>
                <a:latin typeface="Arial Black" pitchFamily="34" charset="0"/>
              </a:rPr>
              <a:t>géographique</a:t>
            </a:r>
            <a:endParaRPr lang="it-IT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 La </a:t>
            </a:r>
            <a:r>
              <a:rPr lang="it-IT" dirty="0" err="1" smtClean="0">
                <a:solidFill>
                  <a:schemeClr val="bg1"/>
                </a:solidFill>
              </a:rPr>
              <a:t>Polynésie</a:t>
            </a:r>
            <a:r>
              <a:rPr lang="it-IT" dirty="0" smtClean="0">
                <a:solidFill>
                  <a:schemeClr val="bg1"/>
                </a:solidFill>
              </a:rPr>
              <a:t> est un ensemble de </a:t>
            </a:r>
            <a:r>
              <a:rPr lang="it-IT" dirty="0" err="1" smtClean="0">
                <a:solidFill>
                  <a:schemeClr val="bg1"/>
                </a:solidFill>
              </a:rPr>
              <a:t>cinq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archipels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dirty="0" err="1" smtClean="0">
                <a:solidFill>
                  <a:schemeClr val="bg1"/>
                </a:solidFill>
              </a:rPr>
              <a:t>comprenant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118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îles</a:t>
            </a:r>
            <a:r>
              <a:rPr lang="it-IT" dirty="0" smtClean="0">
                <a:solidFill>
                  <a:schemeClr val="bg1"/>
                </a:solidFill>
              </a:rPr>
              <a:t>, qui s’</a:t>
            </a:r>
            <a:r>
              <a:rPr lang="it-IT" dirty="0" err="1" smtClean="0">
                <a:solidFill>
                  <a:schemeClr val="bg1"/>
                </a:solidFill>
              </a:rPr>
              <a:t>étendent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sur</a:t>
            </a:r>
            <a:r>
              <a:rPr lang="it-IT" dirty="0" smtClean="0">
                <a:solidFill>
                  <a:schemeClr val="bg1"/>
                </a:solidFill>
              </a:rPr>
              <a:t> une </a:t>
            </a:r>
            <a:r>
              <a:rPr lang="it-IT" dirty="0" err="1" smtClean="0">
                <a:solidFill>
                  <a:schemeClr val="bg1"/>
                </a:solidFill>
              </a:rPr>
              <a:t>partie</a:t>
            </a:r>
            <a:r>
              <a:rPr lang="it-IT" dirty="0" smtClean="0">
                <a:solidFill>
                  <a:schemeClr val="bg1"/>
                </a:solidFill>
              </a:rPr>
              <a:t> de l’</a:t>
            </a:r>
            <a:r>
              <a:rPr lang="it-IT" dirty="0" err="1" smtClean="0">
                <a:solidFill>
                  <a:schemeClr val="bg1"/>
                </a:solidFill>
              </a:rPr>
              <a:t>océan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Pacifique</a:t>
            </a:r>
            <a:r>
              <a:rPr lang="it-IT" dirty="0" smtClean="0">
                <a:solidFill>
                  <a:schemeClr val="bg1"/>
                </a:solidFill>
              </a:rPr>
              <a:t>. Il y a </a:t>
            </a:r>
            <a:r>
              <a:rPr lang="it-IT" dirty="0" err="1" smtClean="0">
                <a:solidFill>
                  <a:schemeClr val="bg1"/>
                </a:solidFill>
              </a:rPr>
              <a:t>deux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sortes</a:t>
            </a:r>
            <a:r>
              <a:rPr lang="it-IT" dirty="0" smtClean="0">
                <a:solidFill>
                  <a:schemeClr val="bg1"/>
                </a:solidFill>
              </a:rPr>
              <a:t> d’ </a:t>
            </a:r>
            <a:r>
              <a:rPr lang="it-IT" dirty="0" err="1" smtClean="0">
                <a:solidFill>
                  <a:schemeClr val="bg1"/>
                </a:solidFill>
              </a:rPr>
              <a:t>îles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en </a:t>
            </a:r>
            <a:r>
              <a:rPr lang="it-IT" dirty="0" err="1" smtClean="0">
                <a:solidFill>
                  <a:schemeClr val="bg1"/>
                </a:solidFill>
              </a:rPr>
              <a:t>Polynésie</a:t>
            </a:r>
            <a:r>
              <a:rPr lang="it-IT" dirty="0" smtClean="0">
                <a:solidFill>
                  <a:schemeClr val="bg1"/>
                </a:solidFill>
              </a:rPr>
              <a:t>: </a:t>
            </a:r>
            <a:r>
              <a:rPr lang="it-IT" dirty="0" err="1" smtClean="0">
                <a:solidFill>
                  <a:schemeClr val="bg1"/>
                </a:solidFill>
              </a:rPr>
              <a:t>des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atolls</a:t>
            </a:r>
            <a:r>
              <a:rPr lang="it-IT" dirty="0" smtClean="0">
                <a:solidFill>
                  <a:schemeClr val="bg1"/>
                </a:solidFill>
              </a:rPr>
              <a:t>, qui </a:t>
            </a:r>
            <a:r>
              <a:rPr lang="it-IT" dirty="0" err="1" smtClean="0">
                <a:solidFill>
                  <a:schemeClr val="bg1"/>
                </a:solidFill>
              </a:rPr>
              <a:t>sont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volcans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très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anciens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dirty="0" err="1" smtClean="0">
                <a:solidFill>
                  <a:schemeClr val="bg1"/>
                </a:solidFill>
              </a:rPr>
              <a:t>et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îles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montagneuses</a:t>
            </a:r>
            <a:r>
              <a:rPr lang="it-IT" dirty="0" smtClean="0">
                <a:solidFill>
                  <a:schemeClr val="bg1"/>
                </a:solidFill>
              </a:rPr>
              <a:t>, qui </a:t>
            </a:r>
            <a:r>
              <a:rPr lang="it-IT" dirty="0" err="1" smtClean="0">
                <a:solidFill>
                  <a:schemeClr val="bg1"/>
                </a:solidFill>
              </a:rPr>
              <a:t>sont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volcans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récents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it-IT" i="1" dirty="0" smtClean="0">
                <a:solidFill>
                  <a:schemeClr val="bg1"/>
                </a:solidFill>
                <a:latin typeface="Arial Black" pitchFamily="34" charset="0"/>
              </a:rPr>
              <a:t>Situation </a:t>
            </a:r>
            <a:r>
              <a:rPr lang="it-IT" i="1" dirty="0" err="1" smtClean="0">
                <a:solidFill>
                  <a:schemeClr val="bg1"/>
                </a:solidFill>
                <a:latin typeface="Arial Black" pitchFamily="34" charset="0"/>
              </a:rPr>
              <a:t>politique</a:t>
            </a:r>
            <a:endParaRPr lang="it-IT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t-IT" sz="1700" i="1" dirty="0" smtClean="0">
                <a:solidFill>
                  <a:schemeClr val="bg1"/>
                </a:solidFill>
              </a:rPr>
              <a:t>La </a:t>
            </a:r>
            <a:r>
              <a:rPr lang="it-IT" sz="1700" i="1" dirty="0" err="1" smtClean="0">
                <a:solidFill>
                  <a:schemeClr val="bg1"/>
                </a:solidFill>
              </a:rPr>
              <a:t>Polynésie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française</a:t>
            </a:r>
            <a:r>
              <a:rPr lang="it-IT" sz="1700" i="1" dirty="0" smtClean="0">
                <a:solidFill>
                  <a:schemeClr val="bg1"/>
                </a:solidFill>
              </a:rPr>
              <a:t> est une </a:t>
            </a:r>
            <a:r>
              <a:rPr lang="it-IT" sz="1700" i="1" dirty="0" err="1" smtClean="0">
                <a:solidFill>
                  <a:schemeClr val="bg1"/>
                </a:solidFill>
              </a:rPr>
              <a:t>collectivité</a:t>
            </a:r>
            <a:r>
              <a:rPr lang="it-IT" sz="1700" i="1" dirty="0" smtClean="0">
                <a:solidFill>
                  <a:schemeClr val="bg1"/>
                </a:solidFill>
              </a:rPr>
              <a:t> d’</a:t>
            </a:r>
            <a:r>
              <a:rPr lang="it-IT" sz="1700" i="1" dirty="0" err="1" smtClean="0">
                <a:solidFill>
                  <a:schemeClr val="bg1"/>
                </a:solidFill>
              </a:rPr>
              <a:t>outre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mer</a:t>
            </a:r>
            <a:r>
              <a:rPr lang="it-IT" sz="1700" i="1" dirty="0" smtClean="0">
                <a:solidFill>
                  <a:schemeClr val="bg1"/>
                </a:solidFill>
              </a:rPr>
              <a:t>; cela </a:t>
            </a:r>
            <a:r>
              <a:rPr lang="it-IT" sz="1700" i="1" dirty="0" err="1" smtClean="0">
                <a:solidFill>
                  <a:schemeClr val="bg1"/>
                </a:solidFill>
              </a:rPr>
              <a:t>signifie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que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ses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habitants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sont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des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citoyens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français</a:t>
            </a:r>
            <a:r>
              <a:rPr lang="it-IT" sz="1700" i="1" dirty="0" smtClean="0">
                <a:solidFill>
                  <a:schemeClr val="bg1"/>
                </a:solidFill>
              </a:rPr>
              <a:t>, mais elle est libre d’</a:t>
            </a:r>
            <a:r>
              <a:rPr lang="it-IT" sz="1700" i="1" dirty="0" err="1" smtClean="0">
                <a:solidFill>
                  <a:schemeClr val="bg1"/>
                </a:solidFill>
              </a:rPr>
              <a:t>établir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ses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propres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règles</a:t>
            </a:r>
            <a:r>
              <a:rPr lang="it-IT" sz="1700" i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it-IT" i="1" dirty="0" err="1" smtClean="0">
                <a:solidFill>
                  <a:schemeClr val="bg1"/>
                </a:solidFill>
                <a:latin typeface="Arial Black" pitchFamily="34" charset="0"/>
              </a:rPr>
              <a:t>Économie</a:t>
            </a:r>
            <a:endParaRPr lang="it-IT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t-IT" sz="1700" dirty="0" err="1" smtClean="0">
                <a:solidFill>
                  <a:schemeClr val="bg1"/>
                </a:solidFill>
              </a:rPr>
              <a:t>Les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atouts</a:t>
            </a:r>
            <a:r>
              <a:rPr lang="it-IT" sz="1700" dirty="0" smtClean="0">
                <a:solidFill>
                  <a:schemeClr val="bg1"/>
                </a:solidFill>
              </a:rPr>
              <a:t>  </a:t>
            </a:r>
            <a:r>
              <a:rPr lang="it-IT" sz="1700" dirty="0" err="1" smtClean="0">
                <a:solidFill>
                  <a:schemeClr val="bg1"/>
                </a:solidFill>
              </a:rPr>
              <a:t>économiques</a:t>
            </a:r>
            <a:r>
              <a:rPr lang="it-IT" sz="1700" dirty="0" smtClean="0">
                <a:solidFill>
                  <a:schemeClr val="bg1"/>
                </a:solidFill>
              </a:rPr>
              <a:t> de la </a:t>
            </a:r>
            <a:r>
              <a:rPr lang="it-IT" sz="1700" dirty="0" err="1" smtClean="0">
                <a:solidFill>
                  <a:schemeClr val="bg1"/>
                </a:solidFill>
              </a:rPr>
              <a:t>polynésie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sont</a:t>
            </a:r>
            <a:r>
              <a:rPr lang="it-IT" sz="1700" dirty="0" smtClean="0">
                <a:solidFill>
                  <a:schemeClr val="bg1"/>
                </a:solidFill>
              </a:rPr>
              <a:t> le </a:t>
            </a:r>
            <a:r>
              <a:rPr lang="it-IT" sz="1700" dirty="0" err="1" smtClean="0">
                <a:solidFill>
                  <a:schemeClr val="bg1"/>
                </a:solidFill>
              </a:rPr>
              <a:t>tourisme</a:t>
            </a:r>
            <a:r>
              <a:rPr lang="it-IT" sz="1700" dirty="0" smtClean="0">
                <a:solidFill>
                  <a:schemeClr val="bg1"/>
                </a:solidFill>
              </a:rPr>
              <a:t>, la production de </a:t>
            </a:r>
            <a:r>
              <a:rPr lang="it-IT" sz="1700" dirty="0" err="1" smtClean="0">
                <a:solidFill>
                  <a:schemeClr val="bg1"/>
                </a:solidFill>
              </a:rPr>
              <a:t>perles</a:t>
            </a:r>
            <a:r>
              <a:rPr lang="it-IT" sz="1700" dirty="0" smtClean="0">
                <a:solidFill>
                  <a:schemeClr val="bg1"/>
                </a:solidFill>
              </a:rPr>
              <a:t>, l’</a:t>
            </a:r>
            <a:r>
              <a:rPr lang="it-IT" sz="1700" dirty="0" err="1" smtClean="0">
                <a:solidFill>
                  <a:schemeClr val="bg1"/>
                </a:solidFill>
              </a:rPr>
              <a:t>exploitation</a:t>
            </a:r>
            <a:r>
              <a:rPr lang="it-IT" sz="1700" dirty="0" smtClean="0">
                <a:solidFill>
                  <a:schemeClr val="bg1"/>
                </a:solidFill>
              </a:rPr>
              <a:t> de la </a:t>
            </a:r>
            <a:r>
              <a:rPr lang="it-IT" sz="1700" dirty="0" err="1" smtClean="0">
                <a:solidFill>
                  <a:schemeClr val="bg1"/>
                </a:solidFill>
              </a:rPr>
              <a:t>noix</a:t>
            </a:r>
            <a:r>
              <a:rPr lang="it-IT" sz="1700" dirty="0" smtClean="0">
                <a:solidFill>
                  <a:schemeClr val="bg1"/>
                </a:solidFill>
              </a:rPr>
              <a:t> de </a:t>
            </a:r>
            <a:r>
              <a:rPr lang="it-IT" sz="1700" dirty="0" err="1" smtClean="0">
                <a:solidFill>
                  <a:schemeClr val="bg1"/>
                </a:solidFill>
              </a:rPr>
              <a:t>coco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 de la </a:t>
            </a:r>
            <a:r>
              <a:rPr lang="it-IT" sz="1700" dirty="0" err="1" smtClean="0">
                <a:solidFill>
                  <a:schemeClr val="bg1"/>
                </a:solidFill>
              </a:rPr>
              <a:t>vanille</a:t>
            </a:r>
            <a:r>
              <a:rPr lang="it-IT" sz="17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059832" y="116632"/>
            <a:ext cx="3059832" cy="658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Arial Black" pitchFamily="34" charset="0"/>
              </a:rPr>
              <a:t>    </a:t>
            </a:r>
            <a:r>
              <a:rPr lang="it-IT" dirty="0" err="1" smtClean="0">
                <a:solidFill>
                  <a:schemeClr val="bg1"/>
                </a:solidFill>
                <a:latin typeface="Arial Black" pitchFamily="34" charset="0"/>
              </a:rPr>
              <a:t>Histoire</a:t>
            </a:r>
            <a:endParaRPr lang="it-IT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it-IT" sz="1700" dirty="0" smtClean="0">
                <a:solidFill>
                  <a:schemeClr val="bg1"/>
                </a:solidFill>
              </a:rPr>
              <a:t>En 1797 le </a:t>
            </a:r>
            <a:r>
              <a:rPr lang="it-IT" sz="1700" dirty="0" err="1" smtClean="0">
                <a:solidFill>
                  <a:schemeClr val="bg1"/>
                </a:solidFill>
              </a:rPr>
              <a:t>navigateur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anglais</a:t>
            </a:r>
            <a:r>
              <a:rPr lang="it-IT" sz="1700" dirty="0" smtClean="0">
                <a:solidFill>
                  <a:schemeClr val="bg1"/>
                </a:solidFill>
              </a:rPr>
              <a:t> Samuel Wallis est le premier </a:t>
            </a:r>
            <a:r>
              <a:rPr lang="it-IT" sz="1700" dirty="0" err="1" smtClean="0">
                <a:solidFill>
                  <a:schemeClr val="bg1"/>
                </a:solidFill>
              </a:rPr>
              <a:t>Européen</a:t>
            </a:r>
            <a:r>
              <a:rPr lang="it-IT" sz="1700" dirty="0" smtClean="0">
                <a:solidFill>
                  <a:schemeClr val="bg1"/>
                </a:solidFill>
              </a:rPr>
              <a:t> à </a:t>
            </a:r>
            <a:r>
              <a:rPr lang="it-IT" sz="1700" dirty="0" err="1" smtClean="0">
                <a:solidFill>
                  <a:schemeClr val="bg1"/>
                </a:solidFill>
              </a:rPr>
              <a:t>débarquer</a:t>
            </a:r>
            <a:r>
              <a:rPr lang="it-IT" sz="1700" dirty="0" smtClean="0">
                <a:solidFill>
                  <a:schemeClr val="bg1"/>
                </a:solidFill>
              </a:rPr>
              <a:t> à Tahiti.</a:t>
            </a:r>
          </a:p>
          <a:p>
            <a:endParaRPr lang="it-IT" sz="1700" dirty="0" smtClean="0">
              <a:solidFill>
                <a:schemeClr val="bg1"/>
              </a:solidFill>
            </a:endParaRPr>
          </a:p>
          <a:p>
            <a:r>
              <a:rPr lang="it-IT" sz="1700" dirty="0" smtClean="0">
                <a:solidFill>
                  <a:schemeClr val="bg1"/>
                </a:solidFill>
              </a:rPr>
              <a:t>En 1768 le </a:t>
            </a:r>
            <a:r>
              <a:rPr lang="it-IT" sz="1700" dirty="0" err="1" smtClean="0">
                <a:solidFill>
                  <a:schemeClr val="bg1"/>
                </a:solidFill>
              </a:rPr>
              <a:t>Français</a:t>
            </a:r>
            <a:r>
              <a:rPr lang="it-IT" sz="1700" dirty="0" smtClean="0">
                <a:solidFill>
                  <a:schemeClr val="bg1"/>
                </a:solidFill>
              </a:rPr>
              <a:t> Louis Antoine de Bougainville qui </a:t>
            </a:r>
            <a:r>
              <a:rPr lang="it-IT" sz="1700" dirty="0" err="1" smtClean="0">
                <a:solidFill>
                  <a:schemeClr val="bg1"/>
                </a:solidFill>
              </a:rPr>
              <a:t>ignore</a:t>
            </a:r>
            <a:r>
              <a:rPr lang="it-IT" sz="1700" dirty="0" smtClean="0">
                <a:solidFill>
                  <a:schemeClr val="bg1"/>
                </a:solidFill>
              </a:rPr>
              <a:t> le </a:t>
            </a:r>
            <a:r>
              <a:rPr lang="it-IT" sz="1700" dirty="0" err="1" smtClean="0">
                <a:solidFill>
                  <a:schemeClr val="bg1"/>
                </a:solidFill>
              </a:rPr>
              <a:t>passage</a:t>
            </a:r>
            <a:r>
              <a:rPr lang="it-IT" sz="1700" dirty="0" smtClean="0">
                <a:solidFill>
                  <a:schemeClr val="bg1"/>
                </a:solidFill>
              </a:rPr>
              <a:t> de Wallis, </a:t>
            </a:r>
            <a:r>
              <a:rPr lang="it-IT" sz="1700" dirty="0" err="1" smtClean="0">
                <a:solidFill>
                  <a:schemeClr val="bg1"/>
                </a:solidFill>
              </a:rPr>
              <a:t>pense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fr-FR" sz="1700" dirty="0" smtClean="0">
                <a:solidFill>
                  <a:schemeClr val="bg1"/>
                </a:solidFill>
              </a:rPr>
              <a:t>être</a:t>
            </a:r>
            <a:r>
              <a:rPr lang="it-IT" sz="1700" dirty="0" smtClean="0">
                <a:solidFill>
                  <a:schemeClr val="bg1"/>
                </a:solidFill>
              </a:rPr>
              <a:t> le premier à </a:t>
            </a:r>
            <a:r>
              <a:rPr lang="it-IT" sz="1700" dirty="0" err="1" smtClean="0">
                <a:solidFill>
                  <a:schemeClr val="bg1"/>
                </a:solidFill>
              </a:rPr>
              <a:t>découvrir</a:t>
            </a:r>
            <a:r>
              <a:rPr lang="it-IT" sz="1700" dirty="0" smtClean="0">
                <a:solidFill>
                  <a:schemeClr val="bg1"/>
                </a:solidFill>
              </a:rPr>
              <a:t> Tahiti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revendique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cette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600" dirty="0" err="1" smtClean="0">
                <a:solidFill>
                  <a:schemeClr val="bg1"/>
                </a:solidFill>
              </a:rPr>
              <a:t>île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au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nom</a:t>
            </a:r>
            <a:r>
              <a:rPr lang="it-IT" sz="1700" dirty="0" smtClean="0">
                <a:solidFill>
                  <a:schemeClr val="bg1"/>
                </a:solidFill>
              </a:rPr>
              <a:t> de la France. </a:t>
            </a:r>
          </a:p>
          <a:p>
            <a:r>
              <a:rPr lang="it-IT" sz="1700" dirty="0" smtClean="0">
                <a:solidFill>
                  <a:schemeClr val="bg1"/>
                </a:solidFill>
              </a:rPr>
              <a:t> </a:t>
            </a:r>
          </a:p>
          <a:p>
            <a:r>
              <a:rPr lang="it-IT" sz="1700" dirty="0" smtClean="0">
                <a:solidFill>
                  <a:schemeClr val="bg1"/>
                </a:solidFill>
              </a:rPr>
              <a:t>En 1764 l’</a:t>
            </a:r>
            <a:r>
              <a:rPr lang="it-IT" sz="1700" dirty="0" err="1" smtClean="0">
                <a:solidFill>
                  <a:schemeClr val="bg1"/>
                </a:solidFill>
              </a:rPr>
              <a:t>Anglais</a:t>
            </a:r>
            <a:r>
              <a:rPr lang="it-IT" sz="1700" dirty="0" smtClean="0">
                <a:solidFill>
                  <a:schemeClr val="bg1"/>
                </a:solidFill>
              </a:rPr>
              <a:t> James Cook </a:t>
            </a:r>
            <a:r>
              <a:rPr lang="it-IT" sz="1700" dirty="0" err="1" smtClean="0">
                <a:solidFill>
                  <a:schemeClr val="bg1"/>
                </a:solidFill>
              </a:rPr>
              <a:t>ramène</a:t>
            </a:r>
            <a:r>
              <a:rPr lang="it-IT" sz="1700" dirty="0" smtClean="0">
                <a:solidFill>
                  <a:schemeClr val="bg1"/>
                </a:solidFill>
              </a:rPr>
              <a:t> de </a:t>
            </a:r>
            <a:r>
              <a:rPr lang="it-IT" sz="1700" dirty="0" err="1" smtClean="0">
                <a:solidFill>
                  <a:schemeClr val="bg1"/>
                </a:solidFill>
              </a:rPr>
              <a:t>précieuses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informations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sur</a:t>
            </a:r>
            <a:r>
              <a:rPr lang="it-IT" sz="1700" dirty="0" smtClean="0">
                <a:solidFill>
                  <a:schemeClr val="bg1"/>
                </a:solidFill>
              </a:rPr>
              <a:t> la faune, la flore, la vie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les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coutumes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polynésiennes</a:t>
            </a:r>
            <a:r>
              <a:rPr lang="it-IT" sz="1700" dirty="0" smtClean="0">
                <a:solidFill>
                  <a:schemeClr val="bg1"/>
                </a:solidFill>
              </a:rPr>
              <a:t>.</a:t>
            </a:r>
          </a:p>
          <a:p>
            <a:endParaRPr lang="it-IT" sz="1700" dirty="0" smtClean="0">
              <a:solidFill>
                <a:schemeClr val="bg1"/>
              </a:solidFill>
            </a:endParaRPr>
          </a:p>
          <a:p>
            <a:r>
              <a:rPr lang="it-IT" sz="1700" dirty="0" err="1" smtClean="0">
                <a:solidFill>
                  <a:schemeClr val="bg1"/>
                </a:solidFill>
              </a:rPr>
              <a:t>Entre</a:t>
            </a:r>
            <a:r>
              <a:rPr lang="it-IT" sz="1700" dirty="0" smtClean="0">
                <a:solidFill>
                  <a:schemeClr val="bg1"/>
                </a:solidFill>
              </a:rPr>
              <a:t> 1827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 1877, la </a:t>
            </a:r>
            <a:r>
              <a:rPr lang="it-IT" sz="1700" dirty="0" err="1" smtClean="0">
                <a:solidFill>
                  <a:schemeClr val="bg1"/>
                </a:solidFill>
              </a:rPr>
              <a:t>reine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Pomaré</a:t>
            </a:r>
            <a:r>
              <a:rPr lang="it-IT" sz="1700" dirty="0" smtClean="0">
                <a:solidFill>
                  <a:schemeClr val="bg1"/>
                </a:solidFill>
              </a:rPr>
              <a:t> IV </a:t>
            </a:r>
            <a:r>
              <a:rPr lang="it-IT" sz="1700" dirty="0" err="1" smtClean="0">
                <a:solidFill>
                  <a:schemeClr val="bg1"/>
                </a:solidFill>
              </a:rPr>
              <a:t>règne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sur</a:t>
            </a:r>
            <a:r>
              <a:rPr lang="it-IT" sz="1700" dirty="0" smtClean="0">
                <a:solidFill>
                  <a:schemeClr val="bg1"/>
                </a:solidFill>
              </a:rPr>
              <a:t> Tahiti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sur</a:t>
            </a:r>
            <a:r>
              <a:rPr lang="it-IT" sz="1700" dirty="0" smtClean="0">
                <a:solidFill>
                  <a:schemeClr val="bg1"/>
                </a:solidFill>
              </a:rPr>
              <a:t> d’</a:t>
            </a:r>
            <a:r>
              <a:rPr lang="it-IT" sz="1700" dirty="0" err="1" smtClean="0">
                <a:solidFill>
                  <a:schemeClr val="bg1"/>
                </a:solidFill>
              </a:rPr>
              <a:t>autres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îles</a:t>
            </a:r>
            <a:r>
              <a:rPr lang="it-IT" sz="1700" dirty="0" smtClean="0">
                <a:solidFill>
                  <a:schemeClr val="bg1"/>
                </a:solidFill>
              </a:rPr>
              <a:t>. Mais en 1880, la France s’</a:t>
            </a:r>
            <a:r>
              <a:rPr lang="it-IT" sz="1700" dirty="0" err="1" smtClean="0">
                <a:solidFill>
                  <a:schemeClr val="bg1"/>
                </a:solidFill>
              </a:rPr>
              <a:t>empare</a:t>
            </a:r>
            <a:r>
              <a:rPr lang="it-IT" sz="1700" dirty="0" smtClean="0">
                <a:solidFill>
                  <a:schemeClr val="bg1"/>
                </a:solidFill>
              </a:rPr>
              <a:t> de Tahiti </a:t>
            </a:r>
            <a:r>
              <a:rPr lang="it-IT" sz="1700" dirty="0" err="1" smtClean="0">
                <a:solidFill>
                  <a:schemeClr val="bg1"/>
                </a:solidFill>
              </a:rPr>
              <a:t>et</a:t>
            </a:r>
            <a:r>
              <a:rPr lang="it-IT" sz="1700" dirty="0" smtClean="0">
                <a:solidFill>
                  <a:schemeClr val="bg1"/>
                </a:solidFill>
              </a:rPr>
              <a:t>, en 1898, </a:t>
            </a:r>
            <a:r>
              <a:rPr lang="it-IT" sz="1700" dirty="0" err="1" smtClean="0">
                <a:solidFill>
                  <a:schemeClr val="bg1"/>
                </a:solidFill>
              </a:rPr>
              <a:t>toute</a:t>
            </a:r>
            <a:r>
              <a:rPr lang="it-IT" sz="1700" dirty="0" smtClean="0">
                <a:solidFill>
                  <a:schemeClr val="bg1"/>
                </a:solidFill>
              </a:rPr>
              <a:t> la </a:t>
            </a:r>
            <a:r>
              <a:rPr lang="it-IT" sz="1700" dirty="0" err="1" smtClean="0">
                <a:solidFill>
                  <a:schemeClr val="bg1"/>
                </a:solidFill>
              </a:rPr>
              <a:t>Polynésie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devient</a:t>
            </a:r>
            <a:r>
              <a:rPr lang="it-IT" sz="1700" dirty="0" smtClean="0">
                <a:solidFill>
                  <a:schemeClr val="bg1"/>
                </a:solidFill>
              </a:rPr>
              <a:t> </a:t>
            </a:r>
            <a:r>
              <a:rPr lang="it-IT" sz="1700" dirty="0" err="1" smtClean="0">
                <a:solidFill>
                  <a:schemeClr val="bg1"/>
                </a:solidFill>
              </a:rPr>
              <a:t>française</a:t>
            </a:r>
            <a:r>
              <a:rPr lang="it-IT" sz="1700" dirty="0" smtClean="0">
                <a:solidFill>
                  <a:schemeClr val="bg1"/>
                </a:solidFill>
              </a:rPr>
              <a:t>.</a:t>
            </a:r>
            <a:endParaRPr lang="it-IT" sz="1700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084168" y="116632"/>
            <a:ext cx="3059832" cy="7684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La langue </a:t>
            </a:r>
            <a:r>
              <a:rPr lang="it-IT" dirty="0" err="1" smtClean="0">
                <a:solidFill>
                  <a:schemeClr val="bg1"/>
                </a:solidFill>
              </a:rPr>
              <a:t>principal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est le </a:t>
            </a:r>
            <a:r>
              <a:rPr lang="it-IT" dirty="0" err="1" smtClean="0">
                <a:solidFill>
                  <a:schemeClr val="bg1"/>
                </a:solidFill>
              </a:rPr>
              <a:t>français</a:t>
            </a:r>
            <a:r>
              <a:rPr lang="it-IT" dirty="0" smtClean="0">
                <a:solidFill>
                  <a:schemeClr val="bg1"/>
                </a:solidFill>
              </a:rPr>
              <a:t>, mais </a:t>
            </a:r>
            <a:r>
              <a:rPr lang="it-IT" dirty="0" err="1" smtClean="0">
                <a:solidFill>
                  <a:schemeClr val="bg1"/>
                </a:solidFill>
              </a:rPr>
              <a:t>les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habitants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parlent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aussi</a:t>
            </a:r>
            <a:r>
              <a:rPr lang="it-IT" dirty="0" smtClean="0">
                <a:solidFill>
                  <a:schemeClr val="bg1"/>
                </a:solidFill>
              </a:rPr>
              <a:t> le </a:t>
            </a:r>
            <a:r>
              <a:rPr lang="it-IT" dirty="0" err="1" smtClean="0">
                <a:solidFill>
                  <a:schemeClr val="bg1"/>
                </a:solidFill>
              </a:rPr>
              <a:t>tahitien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Attractions principales </a:t>
            </a:r>
          </a:p>
          <a:p>
            <a:r>
              <a:rPr lang="fr-FR" sz="1700" dirty="0" smtClean="0">
                <a:solidFill>
                  <a:schemeClr val="bg1"/>
                </a:solidFill>
              </a:rPr>
              <a:t>La variété des paysages polynésiens est exceptionnelle : îles, atolls, montagnes, cascades, plages rocheuses, plages de sable coralliens et lagunes. Une simple plongée à Bora Bora vous permettra d’observer les raies, murènes et barracuda. Les plus </a:t>
            </a:r>
            <a:r>
              <a:rPr lang="fr-FR" sz="1700" smtClean="0">
                <a:solidFill>
                  <a:schemeClr val="bg1"/>
                </a:solidFill>
              </a:rPr>
              <a:t>aventureux </a:t>
            </a:r>
            <a:r>
              <a:rPr lang="fr-FR" sz="1700" smtClean="0">
                <a:solidFill>
                  <a:schemeClr val="bg1"/>
                </a:solidFill>
              </a:rPr>
              <a:t>peuvent </a:t>
            </a:r>
            <a:r>
              <a:rPr lang="fr-FR" sz="1700" dirty="0" smtClean="0">
                <a:solidFill>
                  <a:schemeClr val="bg1"/>
                </a:solidFill>
              </a:rPr>
              <a:t>nager avec les baleines à Rurutu au cours de leur période de migration.</a:t>
            </a:r>
          </a:p>
          <a:p>
            <a:r>
              <a:rPr lang="fr-FR" sz="1700" dirty="0" smtClean="0">
                <a:solidFill>
                  <a:schemeClr val="bg1"/>
                </a:solidFill>
              </a:rPr>
              <a:t>La Polynésie est plein de sites sacrés tels que Marae </a:t>
            </a:r>
            <a:r>
              <a:rPr lang="fr-FR" sz="1700" dirty="0" err="1" smtClean="0">
                <a:solidFill>
                  <a:schemeClr val="bg1"/>
                </a:solidFill>
              </a:rPr>
              <a:t>Taputapuatea</a:t>
            </a:r>
            <a:r>
              <a:rPr lang="fr-FR" sz="1700" dirty="0" smtClean="0">
                <a:solidFill>
                  <a:schemeClr val="bg1"/>
                </a:solidFill>
              </a:rPr>
              <a:t>, le principal monument religieux de la mythologie polynésienne ou pétroglyphes géants de </a:t>
            </a:r>
            <a:r>
              <a:rPr lang="fr-FR" sz="1700" dirty="0" err="1" smtClean="0">
                <a:solidFill>
                  <a:schemeClr val="bg1"/>
                </a:solidFill>
              </a:rPr>
              <a:t>Omoa</a:t>
            </a:r>
            <a:r>
              <a:rPr lang="fr-FR" sz="1700" dirty="0" smtClean="0">
                <a:solidFill>
                  <a:schemeClr val="bg1"/>
                </a:solidFill>
              </a:rPr>
              <a:t> ou les vestiges archéologiques de Maeva.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342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Equinozio</vt:lpstr>
      <vt:lpstr>Diapositiva 1</vt:lpstr>
      <vt:lpstr>Diapositiva 2</vt:lpstr>
    </vt:vector>
  </TitlesOfParts>
  <Company>Arma dei Carabinieri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Alessio</dc:creator>
  <cp:lastModifiedBy>User</cp:lastModifiedBy>
  <cp:revision>32</cp:revision>
  <dcterms:created xsi:type="dcterms:W3CDTF">2016-12-24T17:57:02Z</dcterms:created>
  <dcterms:modified xsi:type="dcterms:W3CDTF">2017-04-25T16:08:45Z</dcterms:modified>
</cp:coreProperties>
</file>